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3" r:id="rId2"/>
    <p:sldId id="266" r:id="rId3"/>
    <p:sldId id="264" r:id="rId4"/>
    <p:sldId id="267" r:id="rId5"/>
    <p:sldId id="265" r:id="rId6"/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DBEC9-E9C3-564E-90AC-135C561A8135}" type="datetimeFigureOut">
              <a:rPr lang="en-US" smtClean="0"/>
              <a:t>26/11/14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3D30-49A2-FC45-AB37-3067A5898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9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Breiman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estuvo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años</a:t>
            </a:r>
            <a:r>
              <a:rPr lang="en-US" baseline="0" dirty="0" smtClean="0"/>
              <a:t> en la academia y </a:t>
            </a:r>
            <a:r>
              <a:rPr lang="en-US" baseline="0" dirty="0" err="1" smtClean="0"/>
              <a:t>despues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fue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consultora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13 </a:t>
            </a:r>
            <a:r>
              <a:rPr lang="en-US" baseline="0" dirty="0" err="1" smtClean="0"/>
              <a:t>años</a:t>
            </a:r>
            <a:r>
              <a:rPr lang="en-US" baseline="0" dirty="0" smtClean="0"/>
              <a:t> . </a:t>
            </a:r>
            <a:r>
              <a:rPr lang="en-US" baseline="0" dirty="0" err="1" smtClean="0"/>
              <a:t>D</a:t>
            </a:r>
            <a:r>
              <a:rPr lang="en-US" baseline="0" dirty="0" err="1" smtClean="0"/>
              <a:t>espues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regreso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depeartamento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estadistica</a:t>
            </a:r>
            <a:r>
              <a:rPr lang="en-US" baseline="0" dirty="0" smtClean="0"/>
              <a:t> de Berkley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3D30-49A2-FC45-AB37-3067A58987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Prediccion</a:t>
            </a:r>
            <a:r>
              <a:rPr lang="en-US" dirty="0" smtClean="0"/>
              <a:t> e </a:t>
            </a:r>
            <a:r>
              <a:rPr lang="en-US" dirty="0" err="1" smtClean="0"/>
              <a:t>Informaci</a:t>
            </a:r>
            <a:r>
              <a:rPr lang="en-US" dirty="0" err="1" smtClean="0"/>
              <a:t>ón</a:t>
            </a:r>
            <a:r>
              <a:rPr lang="en-US" dirty="0" smtClean="0"/>
              <a:t>  el </a:t>
            </a:r>
            <a:r>
              <a:rPr lang="en-US" dirty="0" err="1" smtClean="0"/>
              <a:t>estadistico</a:t>
            </a:r>
            <a:r>
              <a:rPr lang="en-US" dirty="0" smtClean="0"/>
              <a:t> se </a:t>
            </a:r>
            <a:r>
              <a:rPr lang="en-US" dirty="0" err="1" smtClean="0"/>
              <a:t>encasilla</a:t>
            </a:r>
            <a:r>
              <a:rPr lang="en-US" dirty="0" smtClean="0"/>
              <a:t> y no sale a resolver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reales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3D30-49A2-FC45-AB37-3067A58987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9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</a:t>
            </a:r>
            <a:r>
              <a:rPr lang="en-US" dirty="0" err="1" smtClean="0"/>
              <a:t>na</a:t>
            </a:r>
            <a:r>
              <a:rPr lang="en-US" dirty="0" smtClean="0"/>
              <a:t> R2 </a:t>
            </a:r>
            <a:r>
              <a:rPr lang="en-US" dirty="0" err="1" smtClean="0"/>
              <a:t>alta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siempre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indicativa</a:t>
            </a:r>
            <a:r>
              <a:rPr lang="en-US" baseline="0" dirty="0" smtClean="0"/>
              <a:t> de el </a:t>
            </a:r>
            <a:r>
              <a:rPr lang="en-US" baseline="0" dirty="0" err="1" smtClean="0"/>
              <a:t>mejor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moldelo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covariables</a:t>
            </a:r>
            <a:r>
              <a:rPr lang="en-US" baseline="0" dirty="0" smtClean="0"/>
              <a:t> R2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3D30-49A2-FC45-AB37-3067A58987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9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establecen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relacion</a:t>
            </a:r>
            <a:r>
              <a:rPr lang="en-US" dirty="0" smtClean="0"/>
              <a:t> entre </a:t>
            </a:r>
            <a:r>
              <a:rPr lang="en-US" dirty="0" err="1" smtClean="0"/>
              <a:t>las</a:t>
            </a:r>
            <a:r>
              <a:rPr lang="en-US" dirty="0" smtClean="0"/>
              <a:t> variables de </a:t>
            </a:r>
            <a:r>
              <a:rPr lang="en-US" dirty="0" err="1" smtClean="0"/>
              <a:t>salida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variables </a:t>
            </a:r>
            <a:r>
              <a:rPr lang="en-US" baseline="0" dirty="0" err="1" smtClean="0"/>
              <a:t>explicativas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3D30-49A2-FC45-AB37-3067A58987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626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953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858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67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681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568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78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071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816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170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644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97304-1F7D-5C4F-BF5D-45CD99901DC3}" type="datetimeFigureOut">
              <a:rPr lang="en-US" smtClean="0"/>
              <a:t>26/11/14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B2AEA-73D4-7A4F-9EDF-4507BD8AFB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109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 </a:t>
            </a:r>
            <a:r>
              <a:rPr lang="en-US" dirty="0" err="1" smtClean="0"/>
              <a:t>Stadistical</a:t>
            </a:r>
            <a:r>
              <a:rPr lang="en-US" dirty="0" smtClean="0"/>
              <a:t> </a:t>
            </a:r>
            <a:r>
              <a:rPr lang="en-US" dirty="0" err="1" smtClean="0"/>
              <a:t>Modelling</a:t>
            </a:r>
            <a:r>
              <a:rPr lang="en-US" dirty="0" smtClean="0"/>
              <a:t>: T</a:t>
            </a:r>
            <a:r>
              <a:rPr lang="en-US" dirty="0" smtClean="0"/>
              <a:t>h</a:t>
            </a:r>
            <a:r>
              <a:rPr lang="en-US" dirty="0" smtClean="0"/>
              <a:t>e Two Cultures”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Leo </a:t>
            </a:r>
            <a:r>
              <a:rPr lang="en-US" dirty="0" err="1" smtClean="0"/>
              <a:t>Breiman</a:t>
            </a:r>
            <a:r>
              <a:rPr lang="en-US" dirty="0" smtClean="0"/>
              <a:t> (2001)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1" y="3422650"/>
            <a:ext cx="2032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4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3 – La maldición de la </a:t>
            </a:r>
            <a:r>
              <a:rPr lang="es-ES_tradnl" dirty="0" err="1" smtClean="0"/>
              <a:t>multidimensionalidad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4244509" y="2082429"/>
            <a:ext cx="44422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_tradnl" dirty="0" smtClean="0"/>
              <a:t>La receta era encontrar unas cuentas variables que contuvieran la mayor cantidad de información</a:t>
            </a:r>
          </a:p>
          <a:p>
            <a:pPr marL="285750" indent="-285750">
              <a:buFont typeface="Arial"/>
              <a:buChar char="•"/>
            </a:pPr>
            <a:endParaRPr lang="es-ES_tradnl" dirty="0"/>
          </a:p>
          <a:p>
            <a:pPr marL="285750" indent="-285750">
              <a:buFont typeface="Arial"/>
              <a:buChar char="•"/>
            </a:pPr>
            <a:r>
              <a:rPr lang="es-ES_tradnl" dirty="0" smtClean="0"/>
              <a:t>Investigación reciente prueba que la </a:t>
            </a:r>
            <a:r>
              <a:rPr lang="es-ES_tradnl" dirty="0" err="1" smtClean="0"/>
              <a:t>multidimensionalidad</a:t>
            </a:r>
            <a:r>
              <a:rPr lang="es-ES_tradnl" dirty="0" smtClean="0"/>
              <a:t> puede ser mas bien una bendición.</a:t>
            </a:r>
          </a:p>
          <a:p>
            <a:pPr marL="285750" indent="-285750">
              <a:buFont typeface="Arial"/>
              <a:buChar char="•"/>
            </a:pPr>
            <a:endParaRPr lang="es-ES_tradnl" dirty="0"/>
          </a:p>
          <a:p>
            <a:pPr marL="285750" indent="-285750">
              <a:buFont typeface="Arial"/>
              <a:buChar char="•"/>
            </a:pPr>
            <a:r>
              <a:rPr lang="es-ES_tradnl" dirty="0" smtClean="0"/>
              <a:t>Por ejemplo los bosque aleatorios y las maquinas de soporte vectorial pueden aprovechar múltiples variables para hacer mejor clasificación o predicción que las regresiones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2" y="2345593"/>
            <a:ext cx="3695266" cy="24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La caja Negra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3466540" y="2082429"/>
            <a:ext cx="52202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Fenómenos complejos requieren de modelos complejos.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El objetivo de los algoritmos no es la </a:t>
            </a:r>
            <a:r>
              <a:rPr lang="es-ES_tradnl" dirty="0" err="1" smtClean="0"/>
              <a:t>interpretabilidad</a:t>
            </a:r>
            <a:r>
              <a:rPr lang="es-ES_tradnl" dirty="0" smtClean="0"/>
              <a:t> sino la precisión de la información.. Mala precisión predictiva puede llevarnos a conclusiones cuestionables.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Nuevos problemas requieren nuevos métodos. </a:t>
            </a:r>
          </a:p>
          <a:p>
            <a:pPr marL="742950" lvl="1" indent="-285750" algn="just">
              <a:buFont typeface="Arial"/>
              <a:buChar char="•"/>
            </a:pPr>
            <a:r>
              <a:rPr lang="es-ES_tradnl" dirty="0" smtClean="0"/>
              <a:t>Exploración estelar</a:t>
            </a:r>
          </a:p>
          <a:p>
            <a:pPr marL="742950" lvl="1" indent="-285750" algn="just">
              <a:buFont typeface="Arial"/>
              <a:buChar char="•"/>
            </a:pPr>
            <a:r>
              <a:rPr lang="es-ES_tradnl" dirty="0" smtClean="0"/>
              <a:t>Genética</a:t>
            </a:r>
          </a:p>
          <a:p>
            <a:pPr marL="742950" lvl="1" indent="-285750" algn="just">
              <a:buFont typeface="Arial"/>
              <a:buChar char="•"/>
            </a:pPr>
            <a:r>
              <a:rPr lang="es-ES_tradnl" dirty="0" err="1" smtClean="0"/>
              <a:t>Petabytes</a:t>
            </a:r>
            <a:r>
              <a:rPr lang="es-ES_tradnl" dirty="0" smtClean="0"/>
              <a:t> de información comercial</a:t>
            </a:r>
            <a:endParaRPr lang="es-ES_trad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064" y="2675025"/>
            <a:ext cx="3581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Conclusiones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4553409" y="1807823"/>
            <a:ext cx="41333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El objetivo en estadística es usar los datos para predecir y obtener información sobre los mecanismo subyacentes de los datos. No esta escrito en una tableta que tiempo de modelo debe ser usado para resolver los problemas de los datos.</a:t>
            </a:r>
          </a:p>
          <a:p>
            <a:endParaRPr lang="es-ES_tradnl" dirty="0"/>
          </a:p>
          <a:p>
            <a:r>
              <a:rPr lang="es-ES_tradnl" dirty="0" smtClean="0"/>
              <a:t>No se dice que los modelos estadísticos no sirven, mas bien que hay que poner foco en la resolución del problema y no en desarrollos elegantes pero irrelevantes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4" y="2082429"/>
            <a:ext cx="4026162" cy="2580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8856" y="5201999"/>
            <a:ext cx="816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 smtClean="0"/>
              <a:t>“I hope in </a:t>
            </a:r>
            <a:r>
              <a:rPr lang="es-ES_tradnl" b="1" i="1" dirty="0" err="1" smtClean="0"/>
              <a:t>this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century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our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field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will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return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to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its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roots</a:t>
            </a:r>
            <a:r>
              <a:rPr lang="es-ES_tradnl" b="1" i="1" dirty="0" smtClean="0"/>
              <a:t>. A </a:t>
            </a:r>
            <a:r>
              <a:rPr lang="es-ES_tradnl" b="1" i="1" dirty="0" err="1" smtClean="0"/>
              <a:t>science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working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with</a:t>
            </a:r>
            <a:r>
              <a:rPr lang="es-ES_tradnl" b="1" i="1" dirty="0" smtClean="0"/>
              <a:t> data and </a:t>
            </a:r>
            <a:r>
              <a:rPr lang="es-ES_tradnl" b="1" i="1" dirty="0" err="1" smtClean="0"/>
              <a:t>checking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theory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against</a:t>
            </a:r>
            <a:r>
              <a:rPr lang="es-ES_tradnl" b="1" i="1" dirty="0" smtClean="0"/>
              <a:t> data. </a:t>
            </a:r>
            <a:r>
              <a:rPr lang="es-ES_tradnl" b="1" i="1" dirty="0" err="1" smtClean="0"/>
              <a:t>There</a:t>
            </a:r>
            <a:r>
              <a:rPr lang="es-ES_tradnl" b="1" i="1" dirty="0" smtClean="0"/>
              <a:t> are </a:t>
            </a:r>
            <a:r>
              <a:rPr lang="es-ES_tradnl" b="1" i="1" dirty="0" err="1" smtClean="0"/>
              <a:t>signs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that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is</a:t>
            </a:r>
            <a:r>
              <a:rPr lang="es-ES_tradnl" b="1" i="1" dirty="0" smtClean="0"/>
              <a:t> hope </a:t>
            </a:r>
            <a:r>
              <a:rPr lang="es-ES_tradnl" b="1" i="1" dirty="0" err="1" smtClean="0"/>
              <a:t>is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not</a:t>
            </a:r>
            <a:r>
              <a:rPr lang="es-ES_tradnl" b="1" i="1" dirty="0" smtClean="0"/>
              <a:t> </a:t>
            </a:r>
            <a:r>
              <a:rPr lang="es-ES_tradnl" b="1" i="1" dirty="0" err="1" smtClean="0"/>
              <a:t>illusory</a:t>
            </a:r>
            <a:r>
              <a:rPr lang="es-ES_tradnl" b="1" i="1" dirty="0" smtClean="0"/>
              <a:t>” </a:t>
            </a:r>
          </a:p>
          <a:p>
            <a:endParaRPr lang="es-ES_tradnl" dirty="0"/>
          </a:p>
          <a:p>
            <a:r>
              <a:rPr lang="es-ES_tradnl" dirty="0" smtClean="0"/>
              <a:t>Leo </a:t>
            </a:r>
            <a:r>
              <a:rPr lang="es-ES_tradnl" dirty="0" err="1" smtClean="0"/>
              <a:t>Breiman</a:t>
            </a:r>
            <a:r>
              <a:rPr lang="es-ES_tradnl" dirty="0" smtClean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101780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3" y="1664714"/>
            <a:ext cx="8777511" cy="46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3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Models”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9102" r="9102"/>
          <a:stretch>
            <a:fillRect/>
          </a:stretch>
        </p:blipFill>
        <p:spPr>
          <a:xfrm>
            <a:off x="457200" y="2228768"/>
            <a:ext cx="3144570" cy="3844412"/>
          </a:xfrm>
        </p:spPr>
      </p:pic>
      <p:sp>
        <p:nvSpPr>
          <p:cNvPr id="8" name="TextBox 7"/>
          <p:cNvSpPr txBox="1"/>
          <p:nvPr/>
        </p:nvSpPr>
        <p:spPr>
          <a:xfrm>
            <a:off x="3848741" y="2472194"/>
            <a:ext cx="444484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 smtClean="0"/>
              <a:t>Las conclusiones son del mecanismo del modelo y no de la naturaleza del mecanismo que gener</a:t>
            </a:r>
            <a:r>
              <a:rPr lang="es-ES_tradnl" sz="2400" dirty="0" smtClean="0"/>
              <a:t>ó los datos</a:t>
            </a:r>
            <a:r>
              <a:rPr lang="es-ES_tradnl" sz="2400" dirty="0" smtClean="0"/>
              <a:t>  </a:t>
            </a:r>
          </a:p>
          <a:p>
            <a:pPr algn="just"/>
            <a:endParaRPr lang="es-ES_tradnl" sz="2400" dirty="0" smtClean="0"/>
          </a:p>
          <a:p>
            <a:pPr algn="just"/>
            <a:r>
              <a:rPr lang="es-ES_tradnl" sz="2400" dirty="0" smtClean="0"/>
              <a:t>Si el modelo es una mala simulaci</a:t>
            </a:r>
            <a:r>
              <a:rPr lang="es-ES_tradnl" sz="2400" dirty="0" smtClean="0"/>
              <a:t>ón de la realidad, las conclusiones pueden estar mal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2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52790"/>
            <a:ext cx="4224893" cy="4525963"/>
          </a:xfrm>
        </p:spPr>
        <p:txBody>
          <a:bodyPr>
            <a:noAutofit/>
          </a:bodyPr>
          <a:lstStyle/>
          <a:p>
            <a:pPr algn="just"/>
            <a:r>
              <a:rPr lang="es-ES_tradnl" sz="2400" dirty="0" smtClean="0"/>
              <a:t>Las pruebas de bondad de ajuste y an</a:t>
            </a:r>
            <a:r>
              <a:rPr lang="es-ES_tradnl" sz="2400" dirty="0" smtClean="0"/>
              <a:t>álisis de residuales no  aguantan mas de 4 o 5 dimensiones </a:t>
            </a:r>
          </a:p>
          <a:p>
            <a:pPr algn="just"/>
            <a:r>
              <a:rPr lang="es-ES_tradnl" sz="2400" dirty="0" smtClean="0"/>
              <a:t>Una grafica de residuales aceptable </a:t>
            </a:r>
            <a:r>
              <a:rPr lang="es-ES_tradnl" sz="2400" b="1" dirty="0" smtClean="0"/>
              <a:t>no implica</a:t>
            </a:r>
            <a:r>
              <a:rPr lang="es-ES_tradnl" sz="2400" dirty="0" smtClean="0"/>
              <a:t>  que el modelo ajusta bien a los datos </a:t>
            </a:r>
          </a:p>
          <a:p>
            <a:pPr algn="just"/>
            <a:r>
              <a:rPr lang="en-US" sz="2400" dirty="0" smtClean="0"/>
              <a:t>S</a:t>
            </a:r>
            <a:r>
              <a:rPr lang="es-ES_tradnl" sz="2400" dirty="0" smtClean="0"/>
              <a:t>e pueden llegar a conclusiones erróneas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093" y="2280601"/>
            <a:ext cx="3799454" cy="28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Multiplicand de los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2938" y="1600200"/>
            <a:ext cx="5213861" cy="4525963"/>
          </a:xfrm>
        </p:spPr>
        <p:txBody>
          <a:bodyPr>
            <a:normAutofit fontScale="92500"/>
          </a:bodyPr>
          <a:lstStyle/>
          <a:p>
            <a:r>
              <a:rPr lang="es-ES_tradnl" dirty="0" smtClean="0"/>
              <a:t> La ventaja de los modelos  obtenidos de los datos  es que son m</a:t>
            </a:r>
            <a:r>
              <a:rPr lang="es-ES_tradnl" dirty="0" smtClean="0"/>
              <a:t>ás fáciles de interpretar </a:t>
            </a:r>
          </a:p>
          <a:p>
            <a:endParaRPr lang="es-ES_tradnl" dirty="0" smtClean="0"/>
          </a:p>
          <a:p>
            <a:r>
              <a:rPr lang="es-ES_tradnl" dirty="0" smtClean="0"/>
              <a:t>Pueden existir varios modelos representando la misma realidad  y pueden llevar a conclusiones erróneas 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0" y="1626865"/>
            <a:ext cx="2528931" cy="44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1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511" y="162955"/>
            <a:ext cx="7772400" cy="1470025"/>
          </a:xfrm>
        </p:spPr>
        <p:txBody>
          <a:bodyPr/>
          <a:lstStyle/>
          <a:p>
            <a:r>
              <a:rPr lang="es-ES_tradnl" dirty="0" smtClean="0"/>
              <a:t>Las limitaciones de los modelos de datos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206" y="1632980"/>
            <a:ext cx="7459353" cy="2038350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ES_tradnl" sz="2400" dirty="0" smtClean="0"/>
              <a:t>Nadie realmente cree que un fenómeno multivariado se comporte multivariado normal.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ES_tradnl" sz="2400" dirty="0" smtClean="0"/>
              <a:t>Las suposiciones a priori de que la naturaleza genera datos como los de un modelo especifico puede conducir a conclusiones cuestionables</a:t>
            </a:r>
            <a:endParaRPr lang="es-ES_tradn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8" y="3545469"/>
            <a:ext cx="2481598" cy="27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511" y="162955"/>
            <a:ext cx="7772400" cy="1470025"/>
          </a:xfrm>
        </p:spPr>
        <p:txBody>
          <a:bodyPr/>
          <a:lstStyle/>
          <a:p>
            <a:r>
              <a:rPr lang="es-ES_tradnl" dirty="0" smtClean="0"/>
              <a:t>Modelado Algorítmico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307" y="1918730"/>
            <a:ext cx="7897604" cy="423702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_tradnl" b="1" dirty="0" smtClean="0"/>
              <a:t>Nueva comunidad de investigación</a:t>
            </a:r>
          </a:p>
          <a:p>
            <a:pPr marL="457200" indent="-457200" algn="just">
              <a:buFont typeface="Arial"/>
              <a:buChar char="•"/>
            </a:pPr>
            <a:r>
              <a:rPr lang="es-ES_tradnl" dirty="0" smtClean="0"/>
              <a:t>80s - Redes neuronales y arboles de decisión</a:t>
            </a:r>
          </a:p>
          <a:p>
            <a:pPr marL="457200" indent="-457200" algn="just">
              <a:buFont typeface="Arial"/>
              <a:buChar char="•"/>
            </a:pPr>
            <a:r>
              <a:rPr lang="es-ES_tradnl" dirty="0" smtClean="0"/>
              <a:t>físicos, científicos en computación, ingenieros y pocos estadísticos. Empezaron a usar nuevas herramientas para nuevos problemas:</a:t>
            </a:r>
          </a:p>
          <a:p>
            <a:pPr marL="914400" lvl="1" indent="-457200" algn="just">
              <a:buFont typeface="Arial"/>
              <a:buChar char="•"/>
            </a:pPr>
            <a:r>
              <a:rPr lang="es-ES_tradnl" dirty="0" smtClean="0"/>
              <a:t>Reconocimiento de imágenes</a:t>
            </a:r>
          </a:p>
          <a:p>
            <a:pPr marL="914400" lvl="1" indent="-457200" algn="just">
              <a:buFont typeface="Arial"/>
              <a:buChar char="•"/>
            </a:pPr>
            <a:r>
              <a:rPr lang="es-ES_tradnl" dirty="0" smtClean="0"/>
              <a:t>Series de tiempo</a:t>
            </a:r>
          </a:p>
          <a:p>
            <a:pPr marL="914400" lvl="1" indent="-457200" algn="just">
              <a:buFont typeface="Arial"/>
              <a:buChar char="•"/>
            </a:pPr>
            <a:r>
              <a:rPr lang="es-ES_tradnl" dirty="0" smtClean="0"/>
              <a:t>Reconocimiento de escritura</a:t>
            </a:r>
          </a:p>
          <a:p>
            <a:pPr marL="914400" lvl="1" indent="-457200" algn="just">
              <a:buFont typeface="Arial"/>
              <a:buChar char="•"/>
            </a:pPr>
            <a:r>
              <a:rPr lang="es-ES_tradnl" dirty="0" smtClean="0"/>
              <a:t>Predicción en el mercado financiero</a:t>
            </a:r>
          </a:p>
          <a:p>
            <a:pPr algn="just"/>
            <a:endParaRPr lang="es-ES_tradnl" dirty="0"/>
          </a:p>
          <a:p>
            <a:pPr algn="just"/>
            <a:r>
              <a:rPr lang="es-ES_tradnl" b="1" dirty="0" smtClean="0"/>
              <a:t>Desarrollo Teórico</a:t>
            </a:r>
          </a:p>
          <a:p>
            <a:pPr algn="just"/>
            <a:r>
              <a:rPr lang="es-ES_tradnl" dirty="0" smtClean="0"/>
              <a:t>Aprendizaje de maquina, algoritmos de clasificación, maquinas de soporte vectorial</a:t>
            </a:r>
          </a:p>
          <a:p>
            <a:pPr algn="just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3838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1 El efecto </a:t>
            </a:r>
            <a:r>
              <a:rPr lang="es-ES_tradnl" dirty="0" err="1" smtClean="0"/>
              <a:t>Rashomon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57" y="2001518"/>
            <a:ext cx="2884237" cy="427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1543" y="2265499"/>
            <a:ext cx="43817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Múltiples modelos con misma tasa de error.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Cada modelo es una historia distinta.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También ocurre en arboles y redes neuronales. Cambiar el training set en 3% puede dar resultados diferentes.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En regresión logística el objetivo era eliminar variables pero eso hace al modelo mas inestable. Ejemplo de 15 a 4 variables.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3637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2 ¿Simple es Mejor?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4336035" y="1745475"/>
            <a:ext cx="4133391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_tradnl" dirty="0" err="1" smtClean="0"/>
              <a:t>Interpretabilidad</a:t>
            </a:r>
            <a:r>
              <a:rPr lang="es-ES_tradnl" dirty="0" smtClean="0"/>
              <a:t> con capacidad predictiva suelen estar en conflicto.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Por ejemplo una red neuronal puede ser mas precisa prediciendo pero es mucho mas compleja de interpretar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Califica a los arboles de decisiones con 10 en interpretación pero 8.5 en precisión</a:t>
            </a:r>
          </a:p>
          <a:p>
            <a:pPr marL="285750" indent="-285750" algn="just">
              <a:buFont typeface="Arial"/>
              <a:buChar char="•"/>
            </a:pPr>
            <a:endParaRPr lang="es-ES_tradnl" dirty="0" smtClean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Sus favoritos son bosques aleatorios</a:t>
            </a:r>
          </a:p>
          <a:p>
            <a:pPr marL="285750" indent="-285750" algn="just">
              <a:buFont typeface="Arial"/>
              <a:buChar char="•"/>
            </a:pPr>
            <a:endParaRPr lang="es-ES_tradnl" dirty="0"/>
          </a:p>
          <a:p>
            <a:pPr marL="285750" indent="-285750" algn="just">
              <a:buFont typeface="Arial"/>
              <a:buChar char="•"/>
            </a:pPr>
            <a:r>
              <a:rPr lang="es-ES_tradnl" dirty="0" smtClean="0"/>
              <a:t>Precisión normalmente requiere métodos mas complejos- Funciones simples no siempre hacen las mejores predicciones</a:t>
            </a:r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3" y="1772372"/>
            <a:ext cx="36068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3" y="4146133"/>
            <a:ext cx="4041436" cy="2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656</Words>
  <Application>Microsoft Macintosh PowerPoint</Application>
  <PresentationFormat>On-screen Show (4:3)</PresentationFormat>
  <Paragraphs>77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“ Stadistical Modelling: The Two Cultures”</vt:lpstr>
      <vt:lpstr>Datos vs Algoritmos </vt:lpstr>
      <vt:lpstr>“Data Models”</vt:lpstr>
      <vt:lpstr>Problemas </vt:lpstr>
      <vt:lpstr>Multiplicand de los models</vt:lpstr>
      <vt:lpstr>Las limitaciones de los modelos de datos</vt:lpstr>
      <vt:lpstr>Modelado Algorítmico</vt:lpstr>
      <vt:lpstr>1 El efecto Rashomon</vt:lpstr>
      <vt:lpstr>2 ¿Simple es Mejor?</vt:lpstr>
      <vt:lpstr>3 – La maldición de la multidimensionalidad</vt:lpstr>
      <vt:lpstr>La caja Negra</vt:lpstr>
      <vt:lpstr>Conclusiones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Las limitaciones de los modelos de datos</dc:title>
  <dc:creator>Edwin Cházaro</dc:creator>
  <cp:lastModifiedBy>Centro Mario Molina</cp:lastModifiedBy>
  <cp:revision>11</cp:revision>
  <dcterms:created xsi:type="dcterms:W3CDTF">2014-11-26T04:00:56Z</dcterms:created>
  <dcterms:modified xsi:type="dcterms:W3CDTF">2014-11-26T08:32:49Z</dcterms:modified>
</cp:coreProperties>
</file>